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5" r:id="rId4"/>
    <p:sldId id="257" r:id="rId5"/>
    <p:sldId id="270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8" r:id="rId14"/>
    <p:sldId id="269" r:id="rId15"/>
    <p:sldId id="272" r:id="rId16"/>
    <p:sldId id="271" r:id="rId17"/>
    <p:sldId id="273" r:id="rId18"/>
    <p:sldId id="274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037" autoAdjust="0"/>
    <p:restoredTop sz="94660"/>
  </p:normalViewPr>
  <p:slideViewPr>
    <p:cSldViewPr>
      <p:cViewPr>
        <p:scale>
          <a:sx n="80" d="100"/>
          <a:sy n="80" d="100"/>
        </p:scale>
        <p:origin x="-594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3829E-196F-491C-9233-7D44D89BB862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AAED2-A4E9-49AA-B7F1-AFA5A6552C9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3.png"/><Relationship Id="rId7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%20of%20A%20Graduate%20Class%20-%20Technology\Course%20by%20Weeks\Week%205\Wanna%20Work%20Together_.mp4" TargetMode="External"/><Relationship Id="rId6" Type="http://schemas.openxmlformats.org/officeDocument/2006/relationships/slide" Target="slide5.xml"/><Relationship Id="rId5" Type="http://schemas.openxmlformats.org/officeDocument/2006/relationships/slide" Target="slide1.xml"/><Relationship Id="rId4" Type="http://schemas.openxmlformats.org/officeDocument/2006/relationships/hyperlink" Target="http://www.google.com/imgres?imgurl=http://mirrors.creativecommons.org/presskit/icons/cc.large.png&amp;imgrefurl=http://creativecommons.org/about/downloads&amp;h=225&amp;w=225&amp;sz=1&amp;tbnid=A1-pqOk9gcrDAM:&amp;tbnh=151&amp;tbnw=151&amp;zoom=1&amp;usg=__xrlXHQotLdMpcmuLsdVYSOGPzT4=&amp;docid" TargetMode="External"/><Relationship Id="rId9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://mediaeducationlab.com/" TargetMode="External"/><Relationship Id="rId7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%20of%20A%20Graduate%20Class%20-%20Technology\Course%20by%20Weeks\Week%205\Copyright%20Advice%20for%20Teachers%20from%20Kristin%20Hokanson.mp4" TargetMode="External"/><Relationship Id="rId6" Type="http://schemas.openxmlformats.org/officeDocument/2006/relationships/slide" Target="slide5.xml"/><Relationship Id="rId5" Type="http://schemas.openxmlformats.org/officeDocument/2006/relationships/slide" Target="slide1.xml"/><Relationship Id="rId4" Type="http://schemas.openxmlformats.org/officeDocument/2006/relationships/image" Target="../media/image3.png"/><Relationship Id="rId9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lagiarismchecker.com/help-teachers.php" TargetMode="External"/><Relationship Id="rId13" Type="http://schemas.openxmlformats.org/officeDocument/2006/relationships/slide" Target="slide3.xml"/><Relationship Id="rId3" Type="http://schemas.openxmlformats.org/officeDocument/2006/relationships/hyperlink" Target="http://www.isafe.org/outreach/media/media_tips" TargetMode="External"/><Relationship Id="rId7" Type="http://schemas.openxmlformats.org/officeDocument/2006/relationships/hyperlink" Target="http://www.plagtracker.com/" TargetMode="External"/><Relationship Id="rId12" Type="http://schemas.openxmlformats.org/officeDocument/2006/relationships/slide" Target="slide5.xml"/><Relationship Id="rId2" Type="http://schemas.openxmlformats.org/officeDocument/2006/relationships/hyperlink" Target="http://www.commonsensemedia.org/blog/social-networking-tip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ammarly.com/?q=plagiarism&amp;utm_source=google&amp;utm_medium=cpc&amp;utm_campaign=Search&amp;utm_content=28509737526&amp;utm_term=+check%20plagiarism&amp;matchtype=b&amp;placement=&amp;network=g&amp;gclid=CJ-S-uT78bwCFQpcfgodcWYA6g" TargetMode="External"/><Relationship Id="rId11" Type="http://schemas.openxmlformats.org/officeDocument/2006/relationships/slide" Target="slide1.xml"/><Relationship Id="rId5" Type="http://schemas.openxmlformats.org/officeDocument/2006/relationships/hyperlink" Target="http://www.ncwiseowl.org/zones/copyright/Student_Guidelines.html" TargetMode="External"/><Relationship Id="rId15" Type="http://schemas.openxmlformats.org/officeDocument/2006/relationships/slide" Target="slide18.xml"/><Relationship Id="rId10" Type="http://schemas.openxmlformats.org/officeDocument/2006/relationships/hyperlink" Target="http://creativecommons.org/" TargetMode="External"/><Relationship Id="rId4" Type="http://schemas.openxmlformats.org/officeDocument/2006/relationships/hyperlink" Target="http://www.umuc.edu/library/libhow/copyright.cfm" TargetMode="External"/><Relationship Id="rId9" Type="http://schemas.openxmlformats.org/officeDocument/2006/relationships/hyperlink" Target="http://www.lib.berkeley.edu/instruct/guides/citations.html" TargetMode="External"/><Relationship Id="rId14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%20of%20A%20Graduate%20Class%20-%20Technology\Course%20by%20Weeks\Week%205\Acceptable%20Use%20Policies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8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slide" Target="slide1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4.xml"/><Relationship Id="rId5" Type="http://schemas.openxmlformats.org/officeDocument/2006/relationships/slide" Target="slide4.xml"/><Relationship Id="rId10" Type="http://schemas.openxmlformats.org/officeDocument/2006/relationships/slide" Target="slide12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8.xml"/><Relationship Id="rId3" Type="http://schemas.openxmlformats.org/officeDocument/2006/relationships/slide" Target="slide8.xml"/><Relationship Id="rId7" Type="http://schemas.openxmlformats.org/officeDocument/2006/relationships/slide" Target="slide17.xml"/><Relationship Id="rId12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5.xml"/><Relationship Id="rId5" Type="http://schemas.openxmlformats.org/officeDocument/2006/relationships/slide" Target="slide11.xml"/><Relationship Id="rId10" Type="http://schemas.openxmlformats.org/officeDocument/2006/relationships/slide" Target="slide1.xml"/><Relationship Id="rId4" Type="http://schemas.openxmlformats.org/officeDocument/2006/relationships/slide" Target="slide10.xml"/><Relationship Id="rId9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slide" Target="slide18.xml"/><Relationship Id="rId2" Type="http://schemas.openxmlformats.org/officeDocument/2006/relationships/hyperlink" Target="http://www.isafe.org/outreach/media/media_tips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153400" cy="32003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What does “</a:t>
            </a:r>
            <a:r>
              <a:rPr lang="en-US" u="sng" dirty="0" smtClean="0">
                <a:solidFill>
                  <a:srgbClr val="FFFFFF"/>
                </a:solidFill>
              </a:rPr>
              <a:t>Safe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u="sng" dirty="0" smtClean="0">
                <a:solidFill>
                  <a:srgbClr val="FFFFFF"/>
                </a:solidFill>
              </a:rPr>
              <a:t>and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u="sng" dirty="0" smtClean="0">
                <a:solidFill>
                  <a:srgbClr val="FFFFFF"/>
                </a:solidFill>
              </a:rPr>
              <a:t>Ethical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u="sng" dirty="0" smtClean="0">
                <a:solidFill>
                  <a:srgbClr val="FFFFFF"/>
                </a:solidFill>
              </a:rPr>
              <a:t>Use”</a:t>
            </a:r>
            <a:r>
              <a:rPr lang="en-US" dirty="0" smtClean="0">
                <a:solidFill>
                  <a:srgbClr val="FFFFFF"/>
                </a:solidFill>
              </a:rPr>
              <a:t> have to do with the Internet and students?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19600"/>
            <a:ext cx="7854696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VMS – Technology / Computer Lab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95600" y="5943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&lt;Click or Choose an option below&gt;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7162800" cy="14478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When did you begin to go online to connect with friends?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209800"/>
            <a:ext cx="6477000" cy="370332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3200" dirty="0" smtClean="0"/>
              <a:t>A – …by the time I was 8 years old</a:t>
            </a:r>
          </a:p>
          <a:p>
            <a:pPr>
              <a:buNone/>
            </a:pPr>
            <a:r>
              <a:rPr lang="en-US" sz="3200" dirty="0" smtClean="0"/>
              <a:t>B – …by the time I was 10 years old</a:t>
            </a:r>
          </a:p>
          <a:p>
            <a:pPr>
              <a:buNone/>
            </a:pPr>
            <a:r>
              <a:rPr lang="en-US" sz="3200" dirty="0" smtClean="0"/>
              <a:t>C – …by the time I was 12 years old</a:t>
            </a:r>
          </a:p>
          <a:p>
            <a:pPr>
              <a:buNone/>
            </a:pPr>
            <a:r>
              <a:rPr lang="en-US" sz="3200" dirty="0" smtClean="0"/>
              <a:t>D – …by the time I was 15 years old</a:t>
            </a:r>
          </a:p>
          <a:p>
            <a:pPr>
              <a:buNone/>
            </a:pPr>
            <a:r>
              <a:rPr lang="en-US" sz="3200" dirty="0" smtClean="0"/>
              <a:t>						Results?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2057400"/>
            <a:ext cx="921619" cy="28550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838200"/>
            <a:ext cx="66294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Copyright laws…you could get in trouble if you are not careful!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133600"/>
            <a:ext cx="6248400" cy="39624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Can your teacher legally show the movie “Shrek” in the classroom for a “reward”?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800" dirty="0" smtClean="0"/>
              <a:t>A – Yes</a:t>
            </a:r>
          </a:p>
          <a:p>
            <a:r>
              <a:rPr lang="en-US" sz="2800" dirty="0" smtClean="0"/>
              <a:t>B – No</a:t>
            </a:r>
          </a:p>
          <a:p>
            <a:r>
              <a:rPr lang="en-US" sz="2800" dirty="0" smtClean="0"/>
              <a:t>C – It depends</a:t>
            </a:r>
          </a:p>
          <a:p>
            <a:r>
              <a:rPr lang="en-US" sz="2800" dirty="0" smtClean="0"/>
              <a:t>D – Only if he charges money to pay for the rental.</a:t>
            </a:r>
          </a:p>
          <a:p>
            <a:pPr>
              <a:buNone/>
            </a:pPr>
            <a:r>
              <a:rPr lang="en-US" sz="2800" dirty="0" smtClean="0"/>
              <a:t>							</a:t>
            </a:r>
            <a:r>
              <a:rPr lang="en-US" sz="2800" dirty="0" smtClean="0"/>
              <a:t>					Results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5800" y="152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Handout – Pg. 4 - Section 7</a:t>
            </a:r>
            <a:endParaRPr lang="en-US" dirty="0"/>
          </a:p>
        </p:txBody>
      </p:sp>
      <p:pic>
        <p:nvPicPr>
          <p:cNvPr id="9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2057400"/>
            <a:ext cx="921619" cy="28550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5105400" cy="10088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U.S. Copyright laws…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22098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400" dirty="0" smtClean="0"/>
              <a:t>…prevent you from taking an original work and reproducing, distributing, displaying, performing that work, or creating derivative works (something based closely on the original) from that work!</a:t>
            </a:r>
          </a:p>
        </p:txBody>
      </p:sp>
      <p:pic>
        <p:nvPicPr>
          <p:cNvPr id="4" name="Wanna Work Together_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3352800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38862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</a:t>
            </a:r>
            <a:r>
              <a:rPr lang="en-US" sz="2400" dirty="0" err="1" smtClean="0"/>
              <a:t>Wanna</a:t>
            </a:r>
            <a:r>
              <a:rPr lang="en-US" sz="2400" dirty="0" smtClean="0"/>
              <a:t> Work Together?” </a:t>
            </a:r>
          </a:p>
          <a:p>
            <a:pPr algn="ctr"/>
            <a:r>
              <a:rPr lang="en-US" sz="2400" dirty="0" smtClean="0"/>
              <a:t>By </a:t>
            </a:r>
            <a:r>
              <a:rPr lang="en-US" sz="2400" dirty="0" smtClean="0">
                <a:hlinkClick r:id="rId4"/>
              </a:rPr>
              <a:t>Creative Commons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7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8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8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9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85800"/>
            <a:ext cx="6172200" cy="8564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“plagiarism”?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6248400" cy="3627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Plagiarism is…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2800" dirty="0" smtClean="0"/>
              <a:t>A – a disease of the throat</a:t>
            </a:r>
          </a:p>
          <a:p>
            <a:pPr>
              <a:buNone/>
            </a:pPr>
            <a:r>
              <a:rPr lang="en-US" sz="2800" dirty="0" smtClean="0"/>
              <a:t>B – a type of symphonic music</a:t>
            </a:r>
          </a:p>
          <a:p>
            <a:pPr>
              <a:buNone/>
            </a:pPr>
            <a:r>
              <a:rPr lang="en-US" sz="2800" dirty="0" smtClean="0"/>
              <a:t>C – a kind of government</a:t>
            </a:r>
          </a:p>
          <a:p>
            <a:pPr>
              <a:buNone/>
            </a:pPr>
            <a:r>
              <a:rPr lang="en-US" sz="2800" dirty="0" smtClean="0"/>
              <a:t>D – none of the above</a:t>
            </a:r>
          </a:p>
          <a:p>
            <a:pPr>
              <a:buNone/>
            </a:pPr>
            <a:r>
              <a:rPr lang="en-US" sz="2800" dirty="0" smtClean="0"/>
              <a:t> 	</a:t>
            </a:r>
            <a:r>
              <a:rPr lang="en-US" sz="2800" dirty="0" smtClean="0"/>
              <a:t>			                 Results?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" y="1828800"/>
            <a:ext cx="921619" cy="285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3886200" cy="12954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Plagiarism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534400" cy="2971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The use of intellectual material produced by someone else without acknowledging its source!</a:t>
            </a:r>
            <a:endParaRPr lang="en-US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912"/>
            <a:ext cx="8229600" cy="131368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Advice for teachers and students </a:t>
            </a:r>
            <a:br>
              <a:rPr lang="en-US" sz="4000" dirty="0" smtClean="0"/>
            </a:br>
            <a:r>
              <a:rPr lang="en-US" sz="4000" dirty="0" smtClean="0"/>
              <a:t>from Youtube.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2133600"/>
            <a:ext cx="27432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was an interview by Wesley Fryer at an ISTE 2011 Conference in Philadelphia.</a:t>
            </a:r>
          </a:p>
          <a:p>
            <a:endParaRPr lang="en-US" sz="1400" dirty="0"/>
          </a:p>
          <a:p>
            <a:r>
              <a:rPr lang="en-US" sz="2800" dirty="0" smtClean="0"/>
              <a:t>Good Advice!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2578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3"/>
              </a:rPr>
              <a:t>Mediaeducationalab.com</a:t>
            </a:r>
            <a:endParaRPr lang="en-US" sz="2400" dirty="0"/>
          </a:p>
        </p:txBody>
      </p:sp>
      <p:pic>
        <p:nvPicPr>
          <p:cNvPr id="11" name="Copyright Advice for Teachers from Kristin Hokanso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" y="2286000"/>
            <a:ext cx="3962400" cy="29718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7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8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8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9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028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Websites to check for plagiarism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Remember:  when you create an original work…a song…a poem…research…images or a drawing  it needs to be “originally”  yours! 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These plagiarism sites will be used by teachers to make sure that what you turn in is not copied from somebody else!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38912"/>
            <a:ext cx="5486400" cy="1085088"/>
          </a:xfrm>
        </p:spPr>
        <p:txBody>
          <a:bodyPr/>
          <a:lstStyle/>
          <a:p>
            <a:pPr algn="ctr"/>
            <a:r>
              <a:rPr lang="en-US" dirty="0" smtClean="0"/>
              <a:t>What is a “citation”?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05000"/>
            <a:ext cx="7391400" cy="3962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– What you get when the highway patrol pulls your dad over for driving too fast.</a:t>
            </a:r>
          </a:p>
          <a:p>
            <a:r>
              <a:rPr lang="en-US" sz="2800" dirty="0" smtClean="0"/>
              <a:t>B – What you get for doing real good work in Science.</a:t>
            </a:r>
          </a:p>
          <a:p>
            <a:r>
              <a:rPr lang="en-US" sz="2800" dirty="0" smtClean="0"/>
              <a:t>C – It is an award you get for doing great work!</a:t>
            </a:r>
          </a:p>
          <a:p>
            <a:r>
              <a:rPr lang="en-US" sz="2800" dirty="0" smtClean="0"/>
              <a:t>D – None of the above</a:t>
            </a:r>
          </a:p>
          <a:p>
            <a:pPr>
              <a:buNone/>
            </a:pPr>
            <a:r>
              <a:rPr lang="en-US" sz="2800" dirty="0" smtClean="0"/>
              <a:t>							Results?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5800" y="152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Handout – Pg. </a:t>
            </a:r>
            <a:r>
              <a:rPr lang="en-US" dirty="0" smtClean="0"/>
              <a:t>6</a:t>
            </a:r>
            <a:r>
              <a:rPr lang="en-US" dirty="0" smtClean="0"/>
              <a:t> - Section 12</a:t>
            </a:r>
            <a:endParaRPr lang="en-US" dirty="0"/>
          </a:p>
        </p:txBody>
      </p:sp>
      <p:pic>
        <p:nvPicPr>
          <p:cNvPr id="9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000" y="2057400"/>
            <a:ext cx="921619" cy="285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924800" cy="5029200"/>
          </a:xfrm>
        </p:spPr>
        <p:txBody>
          <a:bodyPr>
            <a:noAutofit/>
          </a:bodyPr>
          <a:lstStyle/>
          <a:p>
            <a:r>
              <a:rPr lang="en-US" sz="1600" dirty="0" smtClean="0"/>
              <a:t>“Social </a:t>
            </a:r>
            <a:r>
              <a:rPr lang="en-US" sz="1600" dirty="0" smtClean="0"/>
              <a:t>Networking </a:t>
            </a:r>
            <a:r>
              <a:rPr lang="en-US" sz="1600" dirty="0" smtClean="0"/>
              <a:t>Tips” at </a:t>
            </a:r>
            <a:r>
              <a:rPr lang="en-US" sz="1600" u="sng" dirty="0" smtClean="0">
                <a:hlinkClick r:id="rId2"/>
              </a:rPr>
              <a:t>Common </a:t>
            </a:r>
            <a:r>
              <a:rPr lang="en-US" sz="1600" u="sng" dirty="0" smtClean="0">
                <a:hlinkClick r:id="rId2"/>
              </a:rPr>
              <a:t>Sense </a:t>
            </a:r>
            <a:r>
              <a:rPr lang="en-US" sz="1600" u="sng" dirty="0" smtClean="0">
                <a:hlinkClick r:id="rId2"/>
              </a:rPr>
              <a:t>Media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“Internet Safety </a:t>
            </a:r>
            <a:r>
              <a:rPr lang="en-US" sz="1600" dirty="0" smtClean="0"/>
              <a:t>Tips for Students and Parents” at </a:t>
            </a:r>
            <a:r>
              <a:rPr lang="en-US" sz="1600" u="sng" dirty="0" smtClean="0">
                <a:hlinkClick r:id="rId3"/>
              </a:rPr>
              <a:t>I-SAFE </a:t>
            </a:r>
            <a:r>
              <a:rPr lang="en-US" sz="1600" u="sng" dirty="0" smtClean="0">
                <a:hlinkClick r:id="rId3"/>
              </a:rPr>
              <a:t>AMERICA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“Face to Face Classroom” at </a:t>
            </a:r>
            <a:r>
              <a:rPr lang="en-US" sz="1600" u="sng" dirty="0" smtClean="0">
                <a:hlinkClick r:id="rId4"/>
              </a:rPr>
              <a:t>UMUC </a:t>
            </a:r>
            <a:r>
              <a:rPr lang="en-US" sz="1600" u="sng" dirty="0" smtClean="0">
                <a:hlinkClick r:id="rId4"/>
              </a:rPr>
              <a:t>– University of Maryland – University  College</a:t>
            </a:r>
            <a:endParaRPr lang="en-US" sz="1600" u="sng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 “Copyright Guidelines” at  </a:t>
            </a:r>
            <a:r>
              <a:rPr lang="en-US" sz="1600" u="sng" dirty="0" smtClean="0">
                <a:hlinkClick r:id="rId5"/>
              </a:rPr>
              <a:t>NC  </a:t>
            </a:r>
            <a:r>
              <a:rPr lang="en-US" sz="1600" u="sng" dirty="0" smtClean="0">
                <a:hlinkClick r:id="rId5"/>
              </a:rPr>
              <a:t>- </a:t>
            </a:r>
            <a:r>
              <a:rPr lang="en-US" sz="1600" u="sng" dirty="0" err="1" smtClean="0">
                <a:hlinkClick r:id="rId5"/>
              </a:rPr>
              <a:t>WiseOwl</a:t>
            </a:r>
            <a:endParaRPr lang="en-US" sz="1600" u="sng" dirty="0" smtClean="0"/>
          </a:p>
          <a:p>
            <a:endParaRPr lang="en-US" sz="1600" dirty="0" smtClean="0"/>
          </a:p>
          <a:p>
            <a:r>
              <a:rPr lang="en-US" sz="1600" dirty="0" smtClean="0"/>
              <a:t> “Best Plagiarism Checker &amp; Proofreader at  </a:t>
            </a:r>
            <a:r>
              <a:rPr lang="en-US" sz="1600" u="sng" dirty="0" err="1" smtClean="0">
                <a:hlinkClick r:id="rId6"/>
              </a:rPr>
              <a:t>Grammarly</a:t>
            </a:r>
            <a:endParaRPr lang="en-US" sz="1600" u="sng" dirty="0" smtClean="0">
              <a:hlinkClick r:id="rId6"/>
            </a:endParaRP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  “The Most Accurate Plagiarism Checking Service” at  </a:t>
            </a:r>
            <a:r>
              <a:rPr lang="en-US" sz="1600" u="sng" dirty="0" smtClean="0">
                <a:hlinkClick r:id="rId7"/>
              </a:rPr>
              <a:t>PLAGTRACKER </a:t>
            </a:r>
            <a:endParaRPr lang="en-US" sz="1600" u="sng" dirty="0" smtClean="0">
              <a:hlinkClick r:id="rId7"/>
            </a:endParaRP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 “I’m a Teacher. How Do I Use Plagiarism Checker?” at  </a:t>
            </a:r>
            <a:r>
              <a:rPr lang="en-US" sz="1600" u="sng" dirty="0" smtClean="0">
                <a:hlinkClick r:id="rId8"/>
              </a:rPr>
              <a:t>Plagiarism </a:t>
            </a:r>
            <a:r>
              <a:rPr lang="en-US" sz="1600" u="sng" dirty="0" smtClean="0">
                <a:hlinkClick r:id="rId8"/>
              </a:rPr>
              <a:t>Checker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 “Citing Your Sources” at  </a:t>
            </a:r>
            <a:r>
              <a:rPr lang="en-US" sz="1600" u="sng" dirty="0" smtClean="0">
                <a:hlinkClick r:id="rId9"/>
              </a:rPr>
              <a:t>University </a:t>
            </a:r>
            <a:r>
              <a:rPr lang="en-US" sz="1600" u="sng" dirty="0" smtClean="0">
                <a:hlinkClick r:id="rId9"/>
              </a:rPr>
              <a:t>of California Berkeley </a:t>
            </a:r>
          </a:p>
          <a:p>
            <a:endParaRPr lang="en-US" sz="1600" u="sng" dirty="0" smtClean="0">
              <a:hlinkClick r:id="rId9"/>
            </a:endParaRPr>
          </a:p>
          <a:p>
            <a:r>
              <a:rPr lang="en-US" sz="1600" dirty="0" smtClean="0"/>
              <a:t>  “Invest in the Future of the Internet” at </a:t>
            </a:r>
            <a:r>
              <a:rPr lang="en-US" sz="1600" u="sng" dirty="0" smtClean="0">
                <a:hlinkClick r:id="rId10"/>
              </a:rPr>
              <a:t>Creative </a:t>
            </a:r>
            <a:r>
              <a:rPr lang="en-US" sz="1600" u="sng" dirty="0" smtClean="0">
                <a:hlinkClick r:id="rId10"/>
              </a:rPr>
              <a:t>Commons</a:t>
            </a:r>
            <a:endParaRPr lang="en-US" sz="1600" u="sng" dirty="0" smtClean="0">
              <a:hlinkClick r:id="rId9"/>
            </a:endParaRP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1981200"/>
            <a:ext cx="3276600" cy="169468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Internet Resources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1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2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3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4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14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5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Acceptable Use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video will give you a great idea about how Acceptable Use Policies affect a school.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Click to Begin:</a:t>
            </a:r>
            <a:endParaRPr lang="en-US" dirty="0" smtClean="0"/>
          </a:p>
        </p:txBody>
      </p:sp>
      <p:pic>
        <p:nvPicPr>
          <p:cNvPr id="4" name="Acceptable Use Policie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05200" y="29718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1534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FFFF"/>
                </a:solidFill>
              </a:rPr>
              <a:t>Presentation Purpose:</a:t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>Multimedia Presentation on the Safe and Ethical Use of Technology </a:t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>in a school setting.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581400"/>
            <a:ext cx="4876800" cy="1676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Resources Utilized: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742950" indent="-742950" algn="ctr"/>
            <a:r>
              <a:rPr lang="en-US" sz="2000" dirty="0" smtClean="0"/>
              <a:t>Microsoft Powerpoint</a:t>
            </a:r>
          </a:p>
          <a:p>
            <a:pPr marL="742950" indent="-742950" algn="ctr"/>
            <a:r>
              <a:rPr lang="en-US" sz="2000" dirty="0" smtClean="0"/>
              <a:t>Integrated Whiteboard</a:t>
            </a:r>
          </a:p>
          <a:p>
            <a:pPr marL="742950" indent="-742950" algn="ctr"/>
            <a:r>
              <a:rPr lang="en-US" sz="2000" dirty="0" smtClean="0"/>
              <a:t>Audience Response Technology: Clickers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95600" y="5943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&lt;Click or Choose an option below&gt;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15112"/>
            <a:ext cx="3200400" cy="5516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Presentation Outline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1) Title – </a:t>
            </a:r>
            <a:r>
              <a:rPr lang="en-US" sz="2000" dirty="0" smtClean="0">
                <a:hlinkClick r:id="rId2" action="ppaction://hlinksldjump"/>
              </a:rPr>
              <a:t>Slide 1</a:t>
            </a:r>
            <a:endParaRPr lang="en-US" sz="2000" dirty="0" smtClean="0"/>
          </a:p>
          <a:p>
            <a:r>
              <a:rPr lang="en-US" sz="2000" dirty="0" smtClean="0"/>
              <a:t>2) Presentation Purpose Statement – </a:t>
            </a:r>
            <a:r>
              <a:rPr lang="en-US" sz="2000" dirty="0" smtClean="0">
                <a:hlinkClick r:id="rId3" action="ppaction://hlinksldjump"/>
              </a:rPr>
              <a:t>Slide 2</a:t>
            </a:r>
            <a:endParaRPr lang="en-US" sz="2000" dirty="0" smtClean="0"/>
          </a:p>
          <a:p>
            <a:r>
              <a:rPr lang="en-US" sz="2000" dirty="0" smtClean="0"/>
              <a:t>3) Presentation Outline – </a:t>
            </a:r>
            <a:r>
              <a:rPr lang="en-US" sz="2000" dirty="0" smtClean="0">
                <a:hlinkClick r:id="rId4" action="ppaction://hlinksldjump"/>
              </a:rPr>
              <a:t>Slide 3</a:t>
            </a:r>
            <a:endParaRPr lang="en-US" sz="2000" dirty="0" smtClean="0"/>
          </a:p>
          <a:p>
            <a:r>
              <a:rPr lang="en-US" sz="2000" dirty="0" smtClean="0"/>
              <a:t>4) BEGIN – Clicker – Audience Response </a:t>
            </a:r>
            <a:r>
              <a:rPr lang="en-US" sz="2000" dirty="0" smtClean="0">
                <a:hlinkClick r:id="rId5" action="ppaction://hlinksldjump"/>
              </a:rPr>
              <a:t>–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5" action="ppaction://hlinksldjump"/>
              </a:rPr>
              <a:t>Slide 4</a:t>
            </a:r>
            <a:endParaRPr lang="en-US" sz="2000" dirty="0" smtClean="0"/>
          </a:p>
          <a:p>
            <a:r>
              <a:rPr lang="en-US" sz="2000" dirty="0" smtClean="0"/>
              <a:t>5) Clicker Questions – </a:t>
            </a:r>
            <a:r>
              <a:rPr lang="en-US" sz="2000" dirty="0" smtClean="0">
                <a:hlinkClick r:id="rId6" action="ppaction://hlinksldjump"/>
              </a:rPr>
              <a:t>slide 5</a:t>
            </a:r>
            <a:endParaRPr lang="en-US" sz="2000" dirty="0" smtClean="0"/>
          </a:p>
          <a:p>
            <a:r>
              <a:rPr lang="en-US" sz="2000" dirty="0" smtClean="0"/>
              <a:t>6) Student Pages  - beginning with </a:t>
            </a:r>
            <a:r>
              <a:rPr lang="en-US" sz="2000" dirty="0" smtClean="0">
                <a:hlinkClick r:id="rId7" action="ppaction://hlinksldjump"/>
              </a:rPr>
              <a:t>Slide 6</a:t>
            </a:r>
            <a:r>
              <a:rPr lang="en-US" sz="2000" dirty="0" smtClean="0"/>
              <a:t> – Safe online and off</a:t>
            </a:r>
          </a:p>
          <a:p>
            <a:r>
              <a:rPr lang="en-US" sz="2000" dirty="0" smtClean="0"/>
              <a:t>7) The 4 R’s of Safety – </a:t>
            </a:r>
            <a:r>
              <a:rPr lang="en-US" sz="2000" dirty="0" smtClean="0">
                <a:hlinkClick r:id="rId8" action="ppaction://hlinksldjump"/>
              </a:rPr>
              <a:t>Slide  7</a:t>
            </a:r>
            <a:endParaRPr lang="en-US" sz="2000" dirty="0" smtClean="0"/>
          </a:p>
          <a:p>
            <a:r>
              <a:rPr lang="en-US" sz="2000" dirty="0" smtClean="0"/>
              <a:t>8) Social Networking – </a:t>
            </a:r>
            <a:r>
              <a:rPr lang="en-US" sz="2000" dirty="0" smtClean="0">
                <a:hlinkClick r:id="rId9" action="ppaction://hlinksldjump"/>
              </a:rPr>
              <a:t>Slide 8</a:t>
            </a:r>
            <a:endParaRPr lang="en-US" sz="2000" dirty="0" smtClean="0"/>
          </a:p>
          <a:p>
            <a:r>
              <a:rPr lang="en-US" sz="2000" dirty="0" smtClean="0"/>
              <a:t>9) “</a:t>
            </a:r>
            <a:r>
              <a:rPr lang="en-US" sz="2000" dirty="0" err="1" smtClean="0"/>
              <a:t>Wanna</a:t>
            </a:r>
            <a:r>
              <a:rPr lang="en-US" sz="2000" dirty="0" smtClean="0"/>
              <a:t> Work Together?” – </a:t>
            </a:r>
            <a:r>
              <a:rPr lang="en-US" sz="2000" dirty="0" smtClean="0">
                <a:hlinkClick r:id="rId10" action="ppaction://hlinksldjump"/>
              </a:rPr>
              <a:t>Slide 12</a:t>
            </a:r>
            <a:endParaRPr lang="en-US" sz="2000" dirty="0" smtClean="0"/>
          </a:p>
          <a:p>
            <a:r>
              <a:rPr lang="en-US" sz="2000" dirty="0" smtClean="0"/>
              <a:t>10)  Plagiarism – </a:t>
            </a:r>
            <a:r>
              <a:rPr lang="en-US" sz="2000" dirty="0" smtClean="0">
                <a:hlinkClick r:id="rId11" action="ppaction://hlinksldjump"/>
              </a:rPr>
              <a:t>Slide 14</a:t>
            </a:r>
            <a:endParaRPr lang="en-US" sz="2000" dirty="0" smtClean="0"/>
          </a:p>
          <a:p>
            <a:r>
              <a:rPr lang="en-US" sz="2000" dirty="0" smtClean="0"/>
              <a:t>11) Citations – </a:t>
            </a:r>
            <a:r>
              <a:rPr lang="en-US" sz="2000" dirty="0" smtClean="0">
                <a:hlinkClick r:id="rId12" action="ppaction://hlinksldjump"/>
              </a:rPr>
              <a:t>Slide 17</a:t>
            </a:r>
            <a:endParaRPr lang="en-US" sz="2000" dirty="0" smtClean="0"/>
          </a:p>
          <a:p>
            <a:r>
              <a:rPr lang="en-US" sz="2000" dirty="0" smtClean="0"/>
              <a:t>12) Sources – </a:t>
            </a:r>
            <a:r>
              <a:rPr lang="en-US" sz="2000" dirty="0" smtClean="0">
                <a:hlinkClick r:id="rId13" action="ppaction://hlinksldjump"/>
              </a:rPr>
              <a:t>Slide </a:t>
            </a:r>
            <a:r>
              <a:rPr lang="en-US" sz="2000" dirty="0" smtClean="0">
                <a:hlinkClick r:id="rId13" action="ppaction://hlinksldjump"/>
              </a:rPr>
              <a:t>18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13) Acceptable Use video – </a:t>
            </a:r>
            <a:r>
              <a:rPr lang="en-US" sz="2000" dirty="0" smtClean="0">
                <a:hlinkClick r:id="rId14" action="ppaction://hlinksldjump"/>
              </a:rPr>
              <a:t>Slide 19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7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7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3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</a:rPr>
              <a:t>Introduction to Audience Response Technologies</a:t>
            </a:r>
            <a:endParaRPr lang="en-US" sz="36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22860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Introducing our new “clickers”!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See Student Section 1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State of the Art Audience Response Technologies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Content Placeholder 7" descr="CPS Clicker.bmp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752600" y="2590800"/>
            <a:ext cx="934720" cy="289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2895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Clicker </a:t>
            </a:r>
            <a:br>
              <a:rPr lang="en-US" sz="4400" dirty="0" smtClean="0"/>
            </a:br>
            <a:r>
              <a:rPr lang="en-US" sz="4400" dirty="0" smtClean="0"/>
              <a:t>Questions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838200"/>
            <a:ext cx="4800600" cy="57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hlinkClick r:id="rId2" action="ppaction://hlinksldjump"/>
              </a:rPr>
              <a:t>Personal information </a:t>
            </a:r>
            <a:r>
              <a:rPr lang="en-US" sz="2800" dirty="0" smtClean="0"/>
              <a:t>&gt; slide 6 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0" y="1371600"/>
            <a:ext cx="51054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Social Networking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</a:t>
            </a:r>
            <a:r>
              <a:rPr lang="en-US" sz="2800" dirty="0" smtClean="0"/>
              <a:t>8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0" y="2438400"/>
            <a:ext cx="58674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When did you 1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st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 connect?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</a:t>
            </a:r>
            <a:r>
              <a:rPr lang="en-US" sz="2800" dirty="0" smtClean="0"/>
              <a:t>10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3581400"/>
            <a:ext cx="76200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Movie Time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Wanna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Work Together”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12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24200" y="4114800"/>
            <a:ext cx="33528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 action="ppaction://hlinksldjump"/>
              </a:rPr>
              <a:t>Plagiarism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slide 13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24200" y="5257800"/>
            <a:ext cx="45720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800" dirty="0" smtClean="0">
                <a:hlinkClick r:id="rId7" action="ppaction://hlinksldjump"/>
              </a:rPr>
              <a:t>Getting a “citation”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17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0" y="1905000"/>
            <a:ext cx="39624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Which Device?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</a:t>
            </a:r>
            <a:r>
              <a:rPr lang="en-US" sz="2800" noProof="0" dirty="0" smtClean="0"/>
              <a:t>9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124200" y="2971800"/>
            <a:ext cx="39624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800" dirty="0" smtClean="0">
                <a:hlinkClick r:id="rId5" action="ppaction://hlinksldjump"/>
              </a:rPr>
              <a:t>C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opyright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 Laws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</a:t>
            </a:r>
            <a:r>
              <a:rPr lang="en-US" sz="2800" dirty="0" smtClean="0"/>
              <a:t>11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66800" y="4724400"/>
            <a:ext cx="7620000" cy="57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action="ppaction://hlinksldjump"/>
              </a:rPr>
              <a:t>Movie Time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“Good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Advice”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slide 12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0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1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2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2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13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Being safe on and offline!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4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someone you have just met online seems like a real nice person and asks for your phone number should you give it out?</a:t>
            </a:r>
          </a:p>
          <a:p>
            <a:pPr>
              <a:buNone/>
            </a:pPr>
            <a:endParaRPr lang="en-US" sz="1100" dirty="0" smtClean="0"/>
          </a:p>
          <a:p>
            <a:pPr lvl="5"/>
            <a:r>
              <a:rPr lang="en-US" sz="3600" dirty="0" smtClean="0"/>
              <a:t>A –Maybe</a:t>
            </a:r>
          </a:p>
          <a:p>
            <a:pPr lvl="5"/>
            <a:r>
              <a:rPr lang="en-US" sz="3600" dirty="0" smtClean="0"/>
              <a:t>B – NO</a:t>
            </a:r>
          </a:p>
          <a:p>
            <a:pPr lvl="5"/>
            <a:r>
              <a:rPr lang="en-US" sz="3600" dirty="0" smtClean="0"/>
              <a:t>C – YES</a:t>
            </a:r>
          </a:p>
          <a:p>
            <a:pPr lvl="5"/>
            <a:r>
              <a:rPr lang="en-US" sz="3600" dirty="0" smtClean="0"/>
              <a:t>D – Depends</a:t>
            </a:r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								Results?</a:t>
            </a:r>
          </a:p>
          <a:p>
            <a:pPr lvl="5">
              <a:buFont typeface="Wingdings" pitchFamily="2" charset="2"/>
              <a:buChar char="Ø"/>
            </a:pPr>
            <a:endParaRPr lang="en-US" sz="28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" y="3048000"/>
            <a:ext cx="921619" cy="285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5105400" cy="9906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Learn the 4 R’s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4572000" cy="9906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sz="7700" b="1" dirty="0" smtClean="0"/>
              <a:t>1) </a:t>
            </a:r>
            <a:r>
              <a:rPr lang="en-US" sz="6900" b="1" dirty="0" smtClean="0"/>
              <a:t>RECOGNIZE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  <a:p>
            <a:pPr marL="514350" indent="-514350">
              <a:buFont typeface="+mj-lt"/>
              <a:buAutoNum type="arabicPeriod"/>
            </a:pPr>
            <a:endParaRPr lang="en-US" sz="32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0" y="5105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70C0"/>
                </a:solidFill>
                <a:hlinkClick r:id="rId2"/>
              </a:rPr>
              <a:t>i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-SAFE AMERICA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00400" y="4876800"/>
            <a:ext cx="38100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REPORT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0" y="2895600"/>
            <a:ext cx="44196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REFUSE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362200" y="3886200"/>
            <a:ext cx="38100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4800" b="1" dirty="0" smtClean="0"/>
              <a:t>3) 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6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7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95800" y="152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Handout – Pg. 2 - Section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91312"/>
            <a:ext cx="5486400" cy="108508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Connecting!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35480"/>
            <a:ext cx="7772400" cy="40843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800" dirty="0" smtClean="0"/>
              <a:t>Which of the following is NOT social networking?</a:t>
            </a:r>
          </a:p>
          <a:p>
            <a:pPr>
              <a:buNone/>
            </a:pPr>
            <a:endParaRPr lang="en-US" sz="1100" dirty="0" smtClean="0"/>
          </a:p>
          <a:p>
            <a:pPr lvl="1"/>
            <a:r>
              <a:rPr lang="en-US" sz="3900" dirty="0" smtClean="0"/>
              <a:t>A – Instant Messages</a:t>
            </a:r>
          </a:p>
          <a:p>
            <a:pPr lvl="1"/>
            <a:r>
              <a:rPr lang="en-US" sz="3900" dirty="0" smtClean="0"/>
              <a:t>B – Texting</a:t>
            </a:r>
          </a:p>
          <a:p>
            <a:pPr lvl="1"/>
            <a:r>
              <a:rPr lang="en-US" sz="3900" dirty="0" smtClean="0"/>
              <a:t>C – Facebook</a:t>
            </a:r>
          </a:p>
          <a:p>
            <a:pPr lvl="1"/>
            <a:r>
              <a:rPr lang="en-US" sz="3900" dirty="0" smtClean="0"/>
              <a:t>D – all of the above</a:t>
            </a:r>
          </a:p>
          <a:p>
            <a:pPr lvl="1"/>
            <a:r>
              <a:rPr lang="en-US" sz="3900" dirty="0" smtClean="0"/>
              <a:t>E – none of the above</a:t>
            </a:r>
            <a:endParaRPr lang="en-US" sz="2800" dirty="0" smtClean="0"/>
          </a:p>
          <a:p>
            <a:pPr lvl="1">
              <a:buNone/>
            </a:pPr>
            <a:r>
              <a:rPr lang="en-US" sz="3600" dirty="0" smtClean="0"/>
              <a:t>	                                                      Results?</a:t>
            </a:r>
            <a:endParaRPr lang="en-US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5800" y="152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Handout – Pg. 2 - Section 4</a:t>
            </a:r>
            <a:endParaRPr lang="en-US" dirty="0"/>
          </a:p>
        </p:txBody>
      </p:sp>
      <p:pic>
        <p:nvPicPr>
          <p:cNvPr id="9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" y="2895600"/>
            <a:ext cx="921619" cy="285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819912"/>
            <a:ext cx="5638800" cy="138988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What device do you use to connect the most?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514600"/>
            <a:ext cx="6553200" cy="373380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A – smartphone</a:t>
            </a:r>
          </a:p>
          <a:p>
            <a:r>
              <a:rPr lang="en-US" sz="4000" dirty="0" smtClean="0"/>
              <a:t>B – gaming device</a:t>
            </a:r>
          </a:p>
          <a:p>
            <a:r>
              <a:rPr lang="en-US" sz="4000" dirty="0" smtClean="0"/>
              <a:t>C – tablet or </a:t>
            </a:r>
            <a:r>
              <a:rPr lang="en-US" sz="4000" dirty="0" err="1" smtClean="0"/>
              <a:t>Ipad</a:t>
            </a:r>
            <a:endParaRPr lang="en-US" sz="4000" dirty="0" smtClean="0"/>
          </a:p>
          <a:p>
            <a:r>
              <a:rPr lang="en-US" sz="4000" dirty="0" smtClean="0"/>
              <a:t>D – Laptop </a:t>
            </a:r>
            <a:endParaRPr lang="en-US" dirty="0" smtClean="0"/>
          </a:p>
          <a:p>
            <a:pPr>
              <a:buNone/>
            </a:pPr>
            <a:r>
              <a:rPr lang="en-US" sz="4000" dirty="0" smtClean="0"/>
              <a:t>							</a:t>
            </a:r>
            <a:r>
              <a:rPr lang="en-US" sz="4000" dirty="0" smtClean="0"/>
              <a:t>					Results</a:t>
            </a:r>
            <a:r>
              <a:rPr lang="en-US" sz="4000" dirty="0" smtClean="0"/>
              <a:t>?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199" y="6334760"/>
          <a:ext cx="6781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133"/>
                <a:gridCol w="1271588"/>
                <a:gridCol w="1356360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2" action="ppaction://hlinksldjump"/>
                        </a:rPr>
                        <a:t>Beginning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3" action="ppaction://hlinksldjump"/>
                        </a:rPr>
                        <a:t>Questions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4" action="ppaction://hlinksldjump"/>
                        </a:rPr>
                        <a:t>Outline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5" action="ppaction://hlinksldjump"/>
                        </a:rPr>
                        <a:t>Student </a:t>
                      </a:r>
                      <a:r>
                        <a:rPr lang="en-US" sz="1400" baseline="0" dirty="0" smtClean="0">
                          <a:latin typeface="Arial Narrow" pitchFamily="34" charset="0"/>
                          <a:hlinkClick r:id="rId5" action="ppaction://hlinksldjump"/>
                        </a:rPr>
                        <a:t> Pages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Narrow" pitchFamily="34" charset="0"/>
                          <a:hlinkClick r:id="rId6" action="ppaction://hlinksldjump"/>
                        </a:rPr>
                        <a:t>Resources</a:t>
                      </a:r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Content Placeholder 7" descr="CPS Clicker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2438400"/>
            <a:ext cx="921619" cy="285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976</Words>
  <Application>Microsoft Office PowerPoint</Application>
  <PresentationFormat>On-screen Show (4:3)</PresentationFormat>
  <Paragraphs>230</Paragraphs>
  <Slides>19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What does “Safe and Ethical Use” have to do with the Internet and students?</vt:lpstr>
      <vt:lpstr>Presentation Purpose: Multimedia Presentation on the Safe and Ethical Use of Technology  in a school setting.</vt:lpstr>
      <vt:lpstr>Presentation Outline</vt:lpstr>
      <vt:lpstr>Introduction to Audience Response Technologies</vt:lpstr>
      <vt:lpstr>Clicker  Questions</vt:lpstr>
      <vt:lpstr>Being safe on and offline!</vt:lpstr>
      <vt:lpstr>Learn the 4 R’s</vt:lpstr>
      <vt:lpstr>Connecting!</vt:lpstr>
      <vt:lpstr>What device do you use to connect the most?</vt:lpstr>
      <vt:lpstr>When did you begin to go online to connect with friends?</vt:lpstr>
      <vt:lpstr>Copyright laws…you could get in trouble if you are not careful!</vt:lpstr>
      <vt:lpstr>U.S. Copyright laws…</vt:lpstr>
      <vt:lpstr>What is “plagiarism”?</vt:lpstr>
      <vt:lpstr>Plagiarism</vt:lpstr>
      <vt:lpstr>Advice for teachers and students  from Youtube.</vt:lpstr>
      <vt:lpstr>Websites to check for plagiarism</vt:lpstr>
      <vt:lpstr>What is a “citation”?</vt:lpstr>
      <vt:lpstr>Internet Resources </vt:lpstr>
      <vt:lpstr>Acceptable Use Policies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Safe and Ethical Use have to do with music, videos and written material?</dc:title>
  <dc:creator>Cliff</dc:creator>
  <cp:lastModifiedBy>Cliff</cp:lastModifiedBy>
  <cp:revision>57</cp:revision>
  <dcterms:created xsi:type="dcterms:W3CDTF">2014-03-02T02:05:30Z</dcterms:created>
  <dcterms:modified xsi:type="dcterms:W3CDTF">2014-03-04T03:09:35Z</dcterms:modified>
</cp:coreProperties>
</file>